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870427" val="962" rev64="64" revOS="3"/>
      <pr:smFileRevision xmlns:pr="smNativeData" dt="1556870427" val="0"/>
      <pr:guideOptions xmlns:pr="smNativeData" dt="155687042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795954006" cy="-1795954006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8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4ACA366-28F9-F955-B714-DE00ED5A418B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E0F5F2-BCD2-B503-9C58-4A56BB166A1F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BBF42C-628A-EE02-C403-9457BA4D32C1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C72A580-CED1-2753-9FCA-3806EB84696D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/XL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Qz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94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O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9321E0E-4084-67E8-CA8A-B6BD50C43CE3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4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q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WU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2A3F74-3A9C-7FC9-D292-CC9C71DC2499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G/XL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FLrz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G/XLXBMAAAAlAAAAZAAAAA8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HW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nk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k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wm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lmwn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AB0B550-1E97-E543-D908-E816FB462FBD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v0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2369B1D-53DF-636D-918E-A538D5C067F0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53F0E6-A8F2-0606-BCEB-5E53BEA54A0B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CA266AC-E2B1-F790-FF1A-14C528540941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72D23C1-8FEA-78D5-A495-79806DDB522C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hDR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//////////8="/>
              </a:ext>
            </a:extLst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//////////8="/>
              </a:ext>
            </a:extLst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//////////8="/>
              </a:ext>
            </a:extLst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/XL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0B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77D288E-C0EA-28DE-A4C5-368B668B5263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Y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AgAAAAAAAKAyAAAIBwAAEAAAACYAAAAIAAAAAQAAAAAAAAA="/>
              </a:ext>
            </a:extLst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pPr/>
            <a:r>
              <a:t>Decimal places</a:t>
            </a:r>
          </a:p>
        </p:txBody>
      </p:sp>
      <p:sp>
        <p:nvSpPr>
          <p:cNvPr id="5" name="Textbox6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1EwAACQYAAEAfAABaCgAAECAAACYAAAAIAAAA//////////8="/>
              </a:ext>
            </a:extLst>
          </p:cNvSpPr>
          <p:nvPr/>
        </p:nvSpPr>
        <p:spPr>
          <a:xfrm>
            <a:off x="3203575" y="981075"/>
            <a:ext cx="1876425" cy="7016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 b="1"/>
              <a:t>14.5372</a:t>
            </a:r>
            <a:endParaRPr sz="4000" b="1"/>
          </a:p>
        </p:txBody>
      </p:sp>
      <p:sp>
        <p:nvSpPr>
          <p:cNvPr id="6" name="Textbox8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OBwAA6QoAAI4wAAB4FAAAECAAACYAAAAIAAAA//////////8="/>
              </a:ext>
            </a:extLst>
          </p:cNvSpPr>
          <p:nvPr/>
        </p:nvSpPr>
        <p:spPr>
          <a:xfrm>
            <a:off x="1187450" y="1773555"/>
            <a:ext cx="6705600" cy="15538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/>
              <a:t>Start at the decimal point, then count off the required number of figures and then look at the next digit</a:t>
            </a:r>
            <a:endParaRPr sz="3200" b="1"/>
          </a:p>
        </p:txBody>
      </p:sp>
      <p:sp>
        <p:nvSpPr>
          <p:cNvPr id="7" name="Textbox7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GBUAAMgKAACpGAAAECAAACYAAAAIAAAA//////////8="/>
              </a:ext>
            </a:extLst>
          </p:cNvSpPr>
          <p:nvPr/>
        </p:nvSpPr>
        <p:spPr>
          <a:xfrm>
            <a:off x="685800" y="3429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 d.p</a:t>
            </a:r>
            <a:endParaRPr sz="3200"/>
          </a:p>
        </p:txBody>
      </p:sp>
      <p:sp>
        <p:nvSpPr>
          <p:cNvPr id="8" name="Textbox5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ACwAAGBUAAMgZAACpGAAAECAAACYAAAAIAAAA//////////8="/>
              </a:ext>
            </a:extLst>
          </p:cNvSpPr>
          <p:nvPr/>
        </p:nvSpPr>
        <p:spPr>
          <a:xfrm>
            <a:off x="1828800" y="34290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14.5372</a:t>
            </a:r>
            <a:endParaRPr sz="3200"/>
          </a:p>
        </p:txBody>
      </p:sp>
      <p:sp>
        <p:nvSpPr>
          <p:cNvPr id="9" name="Textbox2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IDgAAGBUAABgVAACpGAAAECAAACYAAAAIAAAA//////////8="/>
              </a:ext>
            </a:extLst>
          </p:cNvSpPr>
          <p:nvPr/>
        </p:nvSpPr>
        <p:spPr>
          <a:xfrm>
            <a:off x="2362200" y="3429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>
                <a:solidFill>
                  <a:srgbClr val="FF0000"/>
                </a:solidFill>
              </a:rPr>
              <a:t>5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AFgAAGBUAAJAkAACpGAAAECAAACYAAAAIAAAA//////////8="/>
              </a:ext>
            </a:extLst>
          </p:cNvSpPr>
          <p:nvPr/>
        </p:nvSpPr>
        <p:spPr>
          <a:xfrm>
            <a:off x="3657600" y="3429000"/>
            <a:ext cx="22860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15</a:t>
            </a:r>
            <a:endParaRPr sz="3200"/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UBkAAMgKAADhHAAAECAAACYAAAAIAAAA//////////8="/>
              </a:ext>
            </a:extLst>
          </p:cNvSpPr>
          <p:nvPr/>
        </p:nvSpPr>
        <p:spPr>
          <a:xfrm>
            <a:off x="685800" y="41148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 d.p</a:t>
            </a:r>
            <a:endParaRPr sz="3200"/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ACwAAUBkAAMgZAADhHAAAECAAACYAAAAIAAAA//////////8="/>
              </a:ext>
            </a:extLst>
          </p:cNvSpPr>
          <p:nvPr/>
        </p:nvSpPr>
        <p:spPr>
          <a:xfrm>
            <a:off x="1828800" y="41148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14.5372</a:t>
            </a:r>
            <a:endParaRPr sz="3200"/>
          </a:p>
        </p:txBody>
      </p:sp>
      <p:sp>
        <p:nvSpPr>
          <p:cNvPr id="13" name="Textbox9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DAAAoCMAALgaAAAxJwAAECAAACYAAAAIAAAA//////////8="/>
              </a:ext>
            </a:extLst>
          </p:cNvSpPr>
          <p:nvPr/>
        </p:nvSpPr>
        <p:spPr>
          <a:xfrm>
            <a:off x="1981200" y="57912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14.5372</a:t>
            </a:r>
            <a:endParaRPr sz="3200"/>
          </a:p>
        </p:txBody>
      </p:sp>
      <p:sp>
        <p:nvSpPr>
          <p:cNvPr id="14" name="Textbox16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CwAAeB4AAEAaAAAJIgAAECAAACYAAAAIAAAA//////////8="/>
              </a:ext>
            </a:extLst>
          </p:cNvSpPr>
          <p:nvPr/>
        </p:nvSpPr>
        <p:spPr>
          <a:xfrm>
            <a:off x="1905000" y="49530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14.5372</a:t>
            </a:r>
            <a:endParaRPr sz="3200"/>
          </a:p>
        </p:txBody>
      </p:sp>
      <p:sp>
        <p:nvSpPr>
          <p:cNvPr id="15" name="Textbox15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UBkAAGAnAADhHAAAECAAACYAAAAIAAAA//////////8="/>
              </a:ext>
            </a:extLst>
          </p:cNvSpPr>
          <p:nvPr/>
        </p:nvSpPr>
        <p:spPr>
          <a:xfrm>
            <a:off x="3733800" y="4114800"/>
            <a:ext cx="26670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14.5</a:t>
            </a:r>
            <a:endParaRPr sz="3200"/>
          </a:p>
        </p:txBody>
      </p:sp>
      <p:sp>
        <p:nvSpPr>
          <p:cNvPr id="16" name="Textbox18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FwAAeB4AAKgqAAAJIgAAECAAACYAAAAIAAAA//////////8="/>
              </a:ext>
            </a:extLst>
          </p:cNvSpPr>
          <p:nvPr/>
        </p:nvSpPr>
        <p:spPr>
          <a:xfrm>
            <a:off x="3810000" y="4953000"/>
            <a:ext cx="3124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14.54</a:t>
            </a:r>
            <a:endParaRPr sz="3200"/>
          </a:p>
        </p:txBody>
      </p:sp>
      <p:sp>
        <p:nvSpPr>
          <p:cNvPr id="17" name="Textbox17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oCMAAGspAAAxJwAAECAAACYAAAAIAAAA//////////8="/>
              </a:ext>
            </a:extLst>
          </p:cNvSpPr>
          <p:nvPr/>
        </p:nvSpPr>
        <p:spPr>
          <a:xfrm>
            <a:off x="3886200" y="5791200"/>
            <a:ext cx="2846705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14.537</a:t>
            </a:r>
            <a:endParaRPr sz="3200"/>
          </a:p>
        </p:txBody>
      </p:sp>
      <p:sp>
        <p:nvSpPr>
          <p:cNvPr id="18" name="Textbox14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DwAAUBkAAAgWAADhHAAAECAAACYAAAAIAAAA//////////8="/>
              </a:ext>
            </a:extLst>
          </p:cNvSpPr>
          <p:nvPr/>
        </p:nvSpPr>
        <p:spPr>
          <a:xfrm>
            <a:off x="2514600" y="41148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>
                <a:solidFill>
                  <a:srgbClr val="FF0000"/>
                </a:solidFill>
              </a:rPr>
              <a:t>3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19" name="Textbox11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EQAAeB4AAOgXAAAJIgAAECAAACYAAAAIAAAA//////////8="/>
              </a:ext>
            </a:extLst>
          </p:cNvSpPr>
          <p:nvPr/>
        </p:nvSpPr>
        <p:spPr>
          <a:xfrm>
            <a:off x="2819400" y="4953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>
                <a:solidFill>
                  <a:srgbClr val="FF0000"/>
                </a:solidFill>
              </a:rPr>
              <a:t>7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20" name="Textbox10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FEwAAtyMAANUZAABHJwAAECAAACYAAAAIAAAA//////////8="/>
              </a:ext>
            </a:extLst>
          </p:cNvSpPr>
          <p:nvPr/>
        </p:nvSpPr>
        <p:spPr>
          <a:xfrm>
            <a:off x="3132455" y="5805805"/>
            <a:ext cx="1066800" cy="57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2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21" name="Textbox13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r0eM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eB4AAMgKAAAJIgAAECAAACYAAAAIAAAA//////////8="/>
              </a:ext>
            </a:extLst>
          </p:cNvSpPr>
          <p:nvPr/>
        </p:nvSpPr>
        <p:spPr>
          <a:xfrm>
            <a:off x="685800" y="4953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2 d.p</a:t>
            </a:r>
            <a:endParaRPr sz="3200"/>
          </a:p>
        </p:txBody>
      </p:sp>
      <p:sp>
        <p:nvSpPr>
          <p:cNvPr id="22" name="Textbox12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oCMAAEALAAAxJwAAECAAACYAAAAIAAAA//////////8="/>
              </a:ext>
            </a:extLst>
          </p:cNvSpPr>
          <p:nvPr/>
        </p:nvSpPr>
        <p:spPr>
          <a:xfrm>
            <a:off x="762000" y="57912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3 d.p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4" grpId="0" animBg="1" advAuto="0"/>
      <p:bldP spid="15" grpId="0" animBg="1" advAuto="0"/>
      <p:bldP spid="16" grpId="0" animBg="1" advAuto="0"/>
      <p:bldP spid="17" grpId="0" animBg="1" advAuto="0"/>
      <p:bldP spid="18" grpId="0" animBg="1" advAuto="0"/>
      <p:bldP spid="19" grpId="0" animBg="1" advAuto="0"/>
      <p:bldP spid="20" grpId="0" animBg="1" advAuto="0"/>
      <p:bldP spid="21" grpId="0" animBg="1" advAuto="0"/>
      <p:bldP spid="22" grpId="0" animBg="1" advAuto="0"/>
    </p:bldLst>
    <p:extLst>
      <p:ext uri="smNativeData">
        <pr:smNativeData xmlns:pr="smNativeData" val="G/XLXBIAAAAFAAAA/f///wEAAAABAAAAAAAAAAAAAAAAAAAAAAAAAAkAAAD9////AQAAAA8AAAAAAAAAAAAAAAAAAAAAAAAAEQAAAP3///8BAAAACQAAAAAAAAAAAAAAAAAAAAAAAAAWAAAA/f///wEAAAAJAAAAAAAAAAAAAAAAAAAAAAAAABsAAAD9////AQAAABcAAAAkAAAAAAAAAAAAAAAAAAAAIwAAAP3///8BAAAACQAAAAAAAAAAAAAAAAAAAAAAAAAoAAAA/f///wEAAAAJAAAAAAAAAAAAAAAAAAAAAAAAAC0AAAD9////AQAAAAkAAAAAAAAAAAAAAAAAAAAAAAAAMgAAAP3///8BAAAAFwAAACQAAAAAAAAAAAAAAAAAAAA6AAAA/f///wEAAAAJAAAAAAAAAAAAAAAAAAAAAAAAAD8AAAD9////AQAAAAkAAAAAAAAAAAAAAAAAAAAAAAAARAAAAP3///8BAAAACQAAAAAAAAAAAAAAAAAAAAAAAABJAAAA/f///wEAAAAXAAAAJAAAAAAAAAAAAAAAAAAAAFEAAAD9////AQAAAAkAAAAAAAAAAAAAAAAAAAAAAAAAVgAAAP3///8BAAAACQAAAAAAAAAAAAAAAAAAAAAAAABbAAAA/f///wEAAAAJAAAAAAAAAAAAAAAAAAAAAAAAAGAAAAD9////AQAAABcAAAAkAAAAAAAAAAAAAAAAAAAAaAAAAP3///8BAAAACQAAAAAAAAAAAAAAAAAAAAAAAAA=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AgAAAAAAAKAyAAAIBwAAEAAAACYAAAAIAAAAAQAAAAAAAAA="/>
              </a:ext>
            </a:extLst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pPr/>
            <a:r>
              <a:t>Decimal Places</a:t>
            </a:r>
          </a:p>
        </p:txBody>
      </p:sp>
      <p:sp>
        <p:nvSpPr>
          <p:cNvPr id="5" name="Textbox6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sf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kAYAAEghAADhCgAAECAAACYAAAAIAAAA//////////8="/>
              </a:ext>
            </a:extLst>
          </p:cNvSpPr>
          <p:nvPr/>
        </p:nvSpPr>
        <p:spPr>
          <a:xfrm>
            <a:off x="3200400" y="1066800"/>
            <a:ext cx="2209800" cy="7016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 b="1"/>
              <a:t>0.02946</a:t>
            </a:r>
            <a:endParaRPr sz="4000" b="1"/>
          </a:p>
        </p:txBody>
      </p:sp>
      <p:sp>
        <p:nvSpPr>
          <p:cNvPr id="6" name="Textbox7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BwAAQAsAADgxAADQFAAAECAAACYAAAAIAAAA//////////8="/>
              </a:ext>
            </a:extLst>
          </p:cNvSpPr>
          <p:nvPr/>
        </p:nvSpPr>
        <p:spPr>
          <a:xfrm>
            <a:off x="1295400" y="1828800"/>
            <a:ext cx="6705600" cy="15544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/>
              <a:t>Count off the required number of figures and then look at the next digit.   You start at the decimal point.</a:t>
            </a:r>
            <a:endParaRPr sz="3200" b="1"/>
          </a:p>
        </p:txBody>
      </p:sp>
      <p:sp>
        <p:nvSpPr>
          <p:cNvPr id="7" name="Textbox9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GBUAAMgKAACpGAAAECAAACYAAAAIAAAA//////////8="/>
              </a:ext>
            </a:extLst>
          </p:cNvSpPr>
          <p:nvPr/>
        </p:nvSpPr>
        <p:spPr>
          <a:xfrm>
            <a:off x="685800" y="3429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 dp</a:t>
            </a:r>
            <a:endParaRPr sz="3200"/>
          </a:p>
        </p:txBody>
      </p:sp>
      <p:sp>
        <p:nvSpPr>
          <p:cNvPr id="8" name="Textbox8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ACwAAGBUAAMgZAACpGAAAECAAACYAAAAIAAAA//////////8="/>
              </a:ext>
            </a:extLst>
          </p:cNvSpPr>
          <p:nvPr/>
        </p:nvSpPr>
        <p:spPr>
          <a:xfrm>
            <a:off x="1828800" y="34290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0.02946</a:t>
            </a:r>
            <a:endParaRPr sz="3200"/>
          </a:p>
        </p:txBody>
      </p:sp>
      <p:sp>
        <p:nvSpPr>
          <p:cNvPr id="9" name="Textbox2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lDgAAGBUAAPUUAACpGAAAECAAACYAAAAIAAAA//////////8="/>
              </a:ext>
            </a:extLst>
          </p:cNvSpPr>
          <p:nvPr/>
        </p:nvSpPr>
        <p:spPr>
          <a:xfrm>
            <a:off x="2339975" y="3429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2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FgAAGBUAALAnAACpGAAAECAAACYAAAAIAAAA//////////8="/>
              </a:ext>
            </a:extLst>
          </p:cNvSpPr>
          <p:nvPr/>
        </p:nvSpPr>
        <p:spPr>
          <a:xfrm>
            <a:off x="3708400" y="3429000"/>
            <a:ext cx="2743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</a:t>
            </a:r>
            <a:endParaRPr sz="3200"/>
          </a:p>
        </p:txBody>
      </p:sp>
      <p:sp>
        <p:nvSpPr>
          <p:cNvPr id="11" name="Textbox3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UBkAAMgKAADhHAAAECAAACYAAAAIAAAA//////////8="/>
              </a:ext>
            </a:extLst>
          </p:cNvSpPr>
          <p:nvPr/>
        </p:nvSpPr>
        <p:spPr>
          <a:xfrm>
            <a:off x="685800" y="41148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2 dp</a:t>
            </a:r>
            <a:endParaRPr sz="3200"/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DMDc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ACwAAUBkAAMgZAADhHAAAECAAACYAAAAIAAAA//////////8="/>
              </a:ext>
            </a:extLst>
          </p:cNvSpPr>
          <p:nvPr/>
        </p:nvSpPr>
        <p:spPr>
          <a:xfrm>
            <a:off x="1828800" y="41148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0.02946</a:t>
            </a:r>
            <a:endParaRPr sz="3200"/>
          </a:p>
        </p:txBody>
      </p:sp>
      <p:sp>
        <p:nvSpPr>
          <p:cNvPr id="13" name="Textbox4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X+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DAAAoCMAALgaAAAxJwAAECAAACYAAAAIAAAA//////////8="/>
              </a:ext>
            </a:extLst>
          </p:cNvSpPr>
          <p:nvPr/>
        </p:nvSpPr>
        <p:spPr>
          <a:xfrm>
            <a:off x="1981200" y="57912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0.02946</a:t>
            </a:r>
            <a:endParaRPr sz="3200"/>
          </a:p>
        </p:txBody>
      </p:sp>
      <p:sp>
        <p:nvSpPr>
          <p:cNvPr id="14" name="Textbox16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f/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CwAAeB4AAEAaAAAJIgAAECAAACYAAAAIAAAA//////////8="/>
              </a:ext>
            </a:extLst>
          </p:cNvSpPr>
          <p:nvPr/>
        </p:nvSpPr>
        <p:spPr>
          <a:xfrm>
            <a:off x="1905000" y="49530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0.02946</a:t>
            </a:r>
            <a:endParaRPr sz="3200"/>
          </a:p>
        </p:txBody>
      </p:sp>
      <p:sp>
        <p:nvSpPr>
          <p:cNvPr id="15" name="Textbox15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UBkAAEApAADhHAAAECAAACYAAAAIAAAA//////////8="/>
              </a:ext>
            </a:extLst>
          </p:cNvSpPr>
          <p:nvPr/>
        </p:nvSpPr>
        <p:spPr>
          <a:xfrm>
            <a:off x="3733800" y="4114800"/>
            <a:ext cx="2971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0.03</a:t>
            </a:r>
            <a:endParaRPr sz="3200"/>
          </a:p>
        </p:txBody>
      </p:sp>
      <p:sp>
        <p:nvSpPr>
          <p:cNvPr id="16" name="Textbox17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FwAAeB4AAKgqAAAJIgAAECAAACYAAAAIAAAA//////////8="/>
              </a:ext>
            </a:extLst>
          </p:cNvSpPr>
          <p:nvPr/>
        </p:nvSpPr>
        <p:spPr>
          <a:xfrm>
            <a:off x="3810000" y="4953000"/>
            <a:ext cx="3124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0.029</a:t>
            </a:r>
            <a:endParaRPr sz="3200"/>
          </a:p>
        </p:txBody>
      </p:sp>
      <p:sp>
        <p:nvSpPr>
          <p:cNvPr id="17" name="Textbox19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oCMAADAqAAAxJwAAECAAACYAAAAIAAAA//////////8="/>
              </a:ext>
            </a:extLst>
          </p:cNvSpPr>
          <p:nvPr/>
        </p:nvSpPr>
        <p:spPr>
          <a:xfrm>
            <a:off x="3886200" y="5791200"/>
            <a:ext cx="2971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0.0294</a:t>
            </a:r>
            <a:endParaRPr sz="3200"/>
          </a:p>
        </p:txBody>
      </p:sp>
      <p:sp>
        <p:nvSpPr>
          <p:cNvPr id="18" name="Textbox18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5DwAAFBkAAEkWAAClHAAAECAAACYAAAAIAAAA//////////8="/>
              </a:ext>
            </a:extLst>
          </p:cNvSpPr>
          <p:nvPr/>
        </p:nvSpPr>
        <p:spPr>
          <a:xfrm>
            <a:off x="2555875" y="40767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9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19" name="Textbox11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KgAAiB0AAMAwAAAZIQAAECAAACYAAAAIAAAA//////////8="/>
              </a:ext>
            </a:extLst>
          </p:cNvSpPr>
          <p:nvPr/>
        </p:nvSpPr>
        <p:spPr>
          <a:xfrm>
            <a:off x="6858000" y="48006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200">
                <a:solidFill>
                  <a:srgbClr val="FF0000"/>
                </a:solidFill>
              </a:defRPr>
            </a:pPr>
          </a:p>
        </p:txBody>
      </p:sp>
      <p:sp>
        <p:nvSpPr>
          <p:cNvPr id="20" name="Textbox10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FEwAAtyMAANUZAABHJwAAECAAACYAAAAIAAAA//////////8="/>
              </a:ext>
            </a:extLst>
          </p:cNvSpPr>
          <p:nvPr/>
        </p:nvSpPr>
        <p:spPr>
          <a:xfrm>
            <a:off x="3132455" y="5805805"/>
            <a:ext cx="1066800" cy="57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6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21" name="Textbox12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eB4AAMgKAAAJIgAAECAAACYAAAAIAAAA//////////8="/>
              </a:ext>
            </a:extLst>
          </p:cNvSpPr>
          <p:nvPr/>
        </p:nvSpPr>
        <p:spPr>
          <a:xfrm>
            <a:off x="685800" y="4953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3 dp</a:t>
            </a:r>
            <a:endParaRPr sz="3200"/>
          </a:p>
        </p:txBody>
      </p:sp>
      <p:sp>
        <p:nvSpPr>
          <p:cNvPr id="22" name="Textbox14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oCMAAEALAAAxJwAAECAAACYAAAAIAAAA//////////8="/>
              </a:ext>
            </a:extLst>
          </p:cNvSpPr>
          <p:nvPr/>
        </p:nvSpPr>
        <p:spPr>
          <a:xfrm>
            <a:off x="762000" y="57912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4 dp</a:t>
            </a:r>
            <a:endParaRPr sz="3200"/>
          </a:p>
        </p:txBody>
      </p:sp>
      <p:sp>
        <p:nvSpPr>
          <p:cNvPr id="23" name="Textbox13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+EQAAZx4AAA4YAAD3IQAAECAAACYAAAAIAAAA//////////8="/>
              </a:ext>
            </a:extLst>
          </p:cNvSpPr>
          <p:nvPr/>
        </p:nvSpPr>
        <p:spPr>
          <a:xfrm>
            <a:off x="2843530" y="4942205"/>
            <a:ext cx="1066800" cy="57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4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4" grpId="0" animBg="1" advAuto="0"/>
      <p:bldP spid="15" grpId="0" animBg="1" advAuto="0"/>
      <p:bldP spid="16" grpId="0" animBg="1" advAuto="0"/>
      <p:bldP spid="17" grpId="0" animBg="1" advAuto="0"/>
      <p:bldP spid="18" grpId="0" animBg="1" advAuto="0"/>
      <p:bldP spid="20" grpId="0" animBg="1" advAuto="0"/>
      <p:bldP spid="21" grpId="0" animBg="1" advAuto="0"/>
      <p:bldP spid="22" grpId="0" animBg="1" advAuto="0"/>
      <p:bldP spid="23" grpId="0" animBg="1" advAuto="0"/>
    </p:bldLst>
    <p:extLst>
      <p:ext uri="smNativeData">
        <pr:smNativeData xmlns:pr="smNativeData" val="G/XLXBIAAAAFAAAA/f///wEAAAABAAAAAAAAAAAAAAAAAAAAAAAAAAkAAAD9////AQAAAA8AAAAAAAAAAAAAAAAAAAAAAAAAEQAAAP3///8BAAAACQAAAAAAAAAAAAAAAAAAAAAAAAAWAAAA/f///wEAAAAJAAAAAAAAAAAAAAAAAAAAAAAAABsAAAD9////AQAAABcAAAAkAAAAAAAAAAAAAAAAAAAAIwAAAP3///8BAAAACQAAAAAAAAAAAAAAAAAAAAAAAAAoAAAA/f///wEAAAAJAAAAAAAAAAAAAAAAAAAAAAAAAC0AAAD9////AQAAAAkAAAAAAAAAAAAAAAAAAAAAAAAAMgAAAP3///8BAAAAFwAAACQAAAAAAAAAAAAAAAAAAAA6AAAA/f///wEAAAAJAAAAAAAAAAAAAAAAAAAAAAAAAD8AAAD9////AQAAAAkAAAAAAAAAAAAAAAAAAAAAAAAARAAAAP3///8BAAAACQAAAAAAAAAAAAAAAAAAAAAAAABJAAAA/f///wEAAAAXAAAAJAAAAAAAAAAAAAAAAAAAAFEAAAD9////AQAAAAkAAAAAAAAAAAAAAAAAAAAAAAAAVgAAAP3///8BAAAACQAAAAAAAAAAAAAAAAAAAAAAAABbAAAA/f///wEAAAAJAAAAAAAAAAAAAAAAAAAAAAAAAGAAAAD9////AQAAABcAAAAkAAAAAAAAAAAAAAAAAAAAaAAAAP3///8BAAAACQAAAAAAAAAAAAAAAAAAAAAAAAA=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G/XL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G/XL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AgAAAAAAAKAyAAAIBwAAEAAAACYAAAAIAAAAAQAAAAAAAAA="/>
              </a:ext>
            </a:extLst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pPr/>
            <a:r>
              <a:t>Decimal Places</a:t>
            </a:r>
          </a:p>
        </p:txBody>
      </p:sp>
      <p:sp>
        <p:nvSpPr>
          <p:cNvPr id="5" name="Textbox6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kAYAAEghAADhCgAAECAAACYAAAAIAAAA//////////8="/>
              </a:ext>
            </a:extLst>
          </p:cNvSpPr>
          <p:nvPr/>
        </p:nvSpPr>
        <p:spPr>
          <a:xfrm>
            <a:off x="3200400" y="1066800"/>
            <a:ext cx="2209800" cy="7016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000" b="1"/>
              <a:t>0.029546</a:t>
            </a:r>
            <a:endParaRPr sz="4000" b="1"/>
          </a:p>
        </p:txBody>
      </p:sp>
      <p:sp>
        <p:nvSpPr>
          <p:cNvPr id="6" name="Textbox7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Afg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BwAAQAsAADgxAADQFAAAECAAACYAAAAIAAAA//////////8="/>
              </a:ext>
            </a:extLst>
          </p:cNvSpPr>
          <p:nvPr/>
        </p:nvSpPr>
        <p:spPr>
          <a:xfrm>
            <a:off x="1295400" y="1828800"/>
            <a:ext cx="6705600" cy="15544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/>
              <a:t>Count off the required number of figures and then look at the next digit.   You start at the first non 0.</a:t>
            </a:r>
            <a:endParaRPr sz="3200" b="1"/>
          </a:p>
        </p:txBody>
      </p:sp>
      <p:sp>
        <p:nvSpPr>
          <p:cNvPr id="7" name="Textbox9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IFSAU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GBUAAMgKAACpGAAAECAAACYAAAAIAAAA//////////8="/>
              </a:ext>
            </a:extLst>
          </p:cNvSpPr>
          <p:nvPr/>
        </p:nvSpPr>
        <p:spPr>
          <a:xfrm>
            <a:off x="685800" y="3429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1 dp</a:t>
            </a:r>
            <a:endParaRPr sz="3200"/>
          </a:p>
        </p:txBody>
      </p:sp>
      <p:sp>
        <p:nvSpPr>
          <p:cNvPr id="8" name="Textbox8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8/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ACwAAGBUAAMgZAACpGAAAECAAACYAAAAIAAAA//////////8="/>
              </a:ext>
            </a:extLst>
          </p:cNvSpPr>
          <p:nvPr/>
        </p:nvSpPr>
        <p:spPr>
          <a:xfrm>
            <a:off x="1828800" y="34290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0.029546</a:t>
            </a:r>
            <a:endParaRPr sz="3200"/>
          </a:p>
        </p:txBody>
      </p:sp>
      <p:sp>
        <p:nvSpPr>
          <p:cNvPr id="9" name="Textbox2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w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lDgAAGBUAAPUUAACpGAAAECAAACYAAAAIAAAA//////////8="/>
              </a:ext>
            </a:extLst>
          </p:cNvSpPr>
          <p:nvPr/>
        </p:nvSpPr>
        <p:spPr>
          <a:xfrm>
            <a:off x="2339975" y="3429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2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AFgAAGBUAAGAnAACpGAAAECAAACYAAAAIAAAA//////////8="/>
              </a:ext>
            </a:extLst>
          </p:cNvSpPr>
          <p:nvPr/>
        </p:nvSpPr>
        <p:spPr>
          <a:xfrm>
            <a:off x="3657600" y="3429000"/>
            <a:ext cx="2743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</a:t>
            </a:r>
            <a:endParaRPr sz="3200"/>
          </a:p>
        </p:txBody>
      </p:sp>
      <p:sp>
        <p:nvSpPr>
          <p:cNvPr id="11" name="Textbox3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wC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UBkAAMgKAADhHAAAECAAACYAAAAIAAAA//////////8="/>
              </a:ext>
            </a:extLst>
          </p:cNvSpPr>
          <p:nvPr/>
        </p:nvSpPr>
        <p:spPr>
          <a:xfrm>
            <a:off x="685800" y="41148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2 dp</a:t>
            </a:r>
            <a:endParaRPr sz="3200"/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ACwAAUBkAAMgZAADhHAAAECAAACYAAAAIAAAA//////////8="/>
              </a:ext>
            </a:extLst>
          </p:cNvSpPr>
          <p:nvPr/>
        </p:nvSpPr>
        <p:spPr>
          <a:xfrm>
            <a:off x="1828800" y="41148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0.029546</a:t>
            </a:r>
            <a:endParaRPr sz="3200"/>
          </a:p>
        </p:txBody>
      </p:sp>
      <p:sp>
        <p:nvSpPr>
          <p:cNvPr id="13" name="Textbox4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UC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DAAAoCMAALgaAAAxJwAAECAAACYAAAAIAAAA//////////8="/>
              </a:ext>
            </a:extLst>
          </p:cNvSpPr>
          <p:nvPr/>
        </p:nvSpPr>
        <p:spPr>
          <a:xfrm>
            <a:off x="1981200" y="57912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0.029546</a:t>
            </a:r>
            <a:endParaRPr sz="3200"/>
          </a:p>
        </p:txBody>
      </p:sp>
      <p:sp>
        <p:nvSpPr>
          <p:cNvPr id="14" name="Textbox16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gH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CwAAeB4AAEAaAAAJIgAAECAAACYAAAAIAAAA//////////8="/>
              </a:ext>
            </a:extLst>
          </p:cNvSpPr>
          <p:nvPr/>
        </p:nvSpPr>
        <p:spPr>
          <a:xfrm>
            <a:off x="1905000" y="4953000"/>
            <a:ext cx="2362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0.029546</a:t>
            </a:r>
            <a:endParaRPr sz="3200"/>
          </a:p>
        </p:txBody>
      </p:sp>
      <p:sp>
        <p:nvSpPr>
          <p:cNvPr id="15" name="Textbox15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AQ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dFgAAFBkAAKUoAAClHAAAECAAACYAAAAIAAAA//////////8="/>
              </a:ext>
            </a:extLst>
          </p:cNvSpPr>
          <p:nvPr/>
        </p:nvSpPr>
        <p:spPr>
          <a:xfrm>
            <a:off x="3635375" y="4076700"/>
            <a:ext cx="2971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0.03</a:t>
            </a:r>
            <a:endParaRPr sz="3200"/>
          </a:p>
        </p:txBody>
      </p:sp>
      <p:sp>
        <p:nvSpPr>
          <p:cNvPr id="16" name="Textbox17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0h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FwAAeB4AAKgqAAAJIgAAECAAACYAAAAIAAAA//////////8="/>
              </a:ext>
            </a:extLst>
          </p:cNvSpPr>
          <p:nvPr/>
        </p:nvSpPr>
        <p:spPr>
          <a:xfrm>
            <a:off x="3810000" y="4953000"/>
            <a:ext cx="31242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0.030</a:t>
            </a:r>
            <a:endParaRPr sz="3200"/>
          </a:p>
        </p:txBody>
      </p:sp>
      <p:sp>
        <p:nvSpPr>
          <p:cNvPr id="17" name="Textbox19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oCMAADAqAAAxJwAAECAAACYAAAAIAAAA//////////8="/>
              </a:ext>
            </a:extLst>
          </p:cNvSpPr>
          <p:nvPr/>
        </p:nvSpPr>
        <p:spPr>
          <a:xfrm>
            <a:off x="3886200" y="5791200"/>
            <a:ext cx="2971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becomes 0.0295</a:t>
            </a:r>
            <a:endParaRPr sz="3200"/>
          </a:p>
        </p:txBody>
      </p:sp>
      <p:sp>
        <p:nvSpPr>
          <p:cNvPr id="18" name="Textbox18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ZJQQ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5DwAAFBkAAEkWAAClHAAAECAAACYAAAAIAAAA//////////8="/>
              </a:ext>
            </a:extLst>
          </p:cNvSpPr>
          <p:nvPr/>
        </p:nvSpPr>
        <p:spPr>
          <a:xfrm>
            <a:off x="2555875" y="40767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9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19" name="Textbox11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KgAAiB0AAMAwAAAZIQAAECAAACYAAAAIAAAA//////////8="/>
              </a:ext>
            </a:extLst>
          </p:cNvSpPr>
          <p:nvPr/>
        </p:nvSpPr>
        <p:spPr>
          <a:xfrm>
            <a:off x="6858000" y="48006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3200">
                <a:solidFill>
                  <a:srgbClr val="FF0000"/>
                </a:solidFill>
              </a:defRPr>
            </a:pPr>
          </a:p>
        </p:txBody>
      </p:sp>
      <p:sp>
        <p:nvSpPr>
          <p:cNvPr id="20" name="Textbox10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dsQM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FEwAAtyMAANUZAABHJwAAECAAACYAAAAIAAAA//////////8="/>
              </a:ext>
            </a:extLst>
          </p:cNvSpPr>
          <p:nvPr/>
        </p:nvSpPr>
        <p:spPr>
          <a:xfrm>
            <a:off x="3132455" y="5805805"/>
            <a:ext cx="1066800" cy="57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4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21" name="Textbox12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GSAwI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eB4AAMgKAAAJIgAAECAAACYAAAAIAAAA//////////8="/>
              </a:ext>
            </a:extLst>
          </p:cNvSpPr>
          <p:nvPr/>
        </p:nvSpPr>
        <p:spPr>
          <a:xfrm>
            <a:off x="685800" y="49530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3 dp</a:t>
            </a:r>
            <a:endParaRPr sz="3200"/>
          </a:p>
        </p:txBody>
      </p:sp>
      <p:sp>
        <p:nvSpPr>
          <p:cNvPr id="22" name="Textbox14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oCMAAEALAAAxJwAAECAAACYAAAAIAAAA//////////8="/>
              </a:ext>
            </a:extLst>
          </p:cNvSpPr>
          <p:nvPr/>
        </p:nvSpPr>
        <p:spPr>
          <a:xfrm>
            <a:off x="762000" y="5791200"/>
            <a:ext cx="1066800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/>
              <a:t>4 dp</a:t>
            </a:r>
            <a:endParaRPr sz="3200"/>
          </a:p>
        </p:txBody>
      </p:sp>
      <p:sp>
        <p:nvSpPr>
          <p:cNvPr id="23" name="Textbox13"/>
          <p:cNvSpPr txBox="1">
            <a:extLst>
              <a:ext uri="smNativeData">
                <pr:smNativeData xmlns:pr="smNativeData" val="SMDATA_13_G/XL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+EQAAZx4AAKYWAAD3IQAAECAAACYAAAAIAAAA//////////8="/>
              </a:ext>
            </a:extLst>
          </p:cNvSpPr>
          <p:nvPr/>
        </p:nvSpPr>
        <p:spPr>
          <a:xfrm>
            <a:off x="2843530" y="4942205"/>
            <a:ext cx="838200" cy="579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>
                <a:solidFill>
                  <a:srgbClr val="FF0000"/>
                </a:solidFill>
              </a:rPr>
              <a:t>5</a:t>
            </a:r>
            <a:endParaRPr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4" grpId="0" animBg="1" advAuto="0"/>
      <p:bldP spid="15" grpId="0" animBg="1" advAuto="0"/>
      <p:bldP spid="16" grpId="0" animBg="1" advAuto="0"/>
      <p:bldP spid="17" grpId="0" animBg="1" advAuto="0"/>
      <p:bldP spid="18" grpId="0" animBg="1" advAuto="0"/>
      <p:bldP spid="20" grpId="0" animBg="1" advAuto="0"/>
      <p:bldP spid="21" grpId="0" animBg="1" advAuto="0"/>
      <p:bldP spid="22" grpId="0" animBg="1" advAuto="0"/>
      <p:bldP spid="23" grpId="0" animBg="1" advAuto="0"/>
    </p:bldLst>
    <p:extLst>
      <p:ext uri="smNativeData">
        <pr:smNativeData xmlns:pr="smNativeData" val="G/XLXBIAAAAFAAAA/f///wEAAAABAAAAAAAAAAAAAAAAAAAAAAAAAAkAAAD9////AQAAAA8AAAAAAAAAAAAAAAAAAAAAAAAAEQAAAP3///8BAAAACQAAAAAAAAAAAAAAAAAAAAAAAAAWAAAA/f///wEAAAAJAAAAAAAAAAAAAAAAAAAAAAAAABsAAAD9////AQAAABcAAAAkAAAAAAAAAAAAAAAAAAAAIwAAAP3///8BAAAACQAAAAAAAAAAAAAAAAAAAAAAAAAoAAAA/f///wEAAAAJAAAAAAAAAAAAAAAAAAAAAAAAAC0AAAD9////AQAAAAkAAAAAAAAAAAAAAAAAAAAAAAAAMgAAAP3///8BAAAAFwAAACQAAAAAAAAAAAAAAAAAAAA6AAAA/f///wEAAAAJAAAAAAAAAAAAAAAAAAAAAAAAAD8AAAD9////AQAAAAkAAAAAAAAAAAAAAAAAAAAAAAAARAAAAP3///8BAAAACQAAAAAAAAAAAAAAAAAAAAAAAABJAAAA/f///wEAAAAXAAAAJAAAAAAAAAAAAAAAAAAAAFEAAAD9////AQAAAAkAAAAAAAAAAAAAAAAAAAAAAAAAVgAAAP3///8BAAAACQAAAAAAAAAAAAAAAAAAAAAAAABbAAAA/f///wEAAAAJAAAAAAAAAAAAAAAAAAAAAAAAAGAAAAD9////AQAAABcAAAAkAAAAAAAAAAAAAAAAAAAAaAAAAP3///8BAAAACQAAAAAAAAAAAAAAAAAAAAAAAAA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Significant figures</dc:title>
  <dc:subject/>
  <dc:creator>cmcc</dc:creator>
  <cp:keywords/>
  <dc:description/>
  <cp:lastModifiedBy>apc</cp:lastModifiedBy>
  <cp:revision>0</cp:revision>
  <dcterms:created xsi:type="dcterms:W3CDTF">2019-05-03T06:48:04Z</dcterms:created>
  <dcterms:modified xsi:type="dcterms:W3CDTF">2019-05-03T07:00:27Z</dcterms:modified>
</cp:coreProperties>
</file>